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Canva Sans Bold" panose="020B0604020202020204" charset="0"/>
      <p:regular r:id="rId23"/>
    </p:embeddedFont>
    <p:embeddedFont>
      <p:font typeface="Open Sans Bold" panose="020B0604020202020204" charset="0"/>
      <p:regular r:id="rId24"/>
    </p:embeddedFont>
    <p:embeddedFont>
      <p:font typeface="Poppins Light" panose="00000400000000000000" pitchFamily="2" charset="0"/>
      <p:regular r:id="rId25"/>
      <p:italic r:id="rId26"/>
    </p:embeddedFont>
    <p:embeddedFont>
      <p:font typeface="Poppins Medium" panose="00000600000000000000" pitchFamily="2" charset="0"/>
      <p:regular r:id="rId27"/>
      <p:italic r:id="rId28"/>
    </p:embeddedFont>
    <p:embeddedFont>
      <p:font typeface="Poppins Medium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104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flipV="1">
            <a:off x="12005738" y="2260462"/>
            <a:ext cx="7641615" cy="5845836"/>
          </a:xfrm>
          <a:prstGeom prst="rect">
            <a:avLst/>
          </a:prstGeom>
        </p:spPr>
      </p:pic>
      <p:grpSp>
        <p:nvGrpSpPr>
          <p:cNvPr id="3" name="Group 3"/>
          <p:cNvGrpSpPr/>
          <p:nvPr/>
        </p:nvGrpSpPr>
        <p:grpSpPr>
          <a:xfrm>
            <a:off x="851583" y="3203219"/>
            <a:ext cx="12241961" cy="4410577"/>
            <a:chOff x="0" y="0"/>
            <a:chExt cx="16322615" cy="5880769"/>
          </a:xfrm>
        </p:grpSpPr>
        <p:sp>
          <p:nvSpPr>
            <p:cNvPr id="4" name="TextBox 4"/>
            <p:cNvSpPr txBox="1"/>
            <p:nvPr/>
          </p:nvSpPr>
          <p:spPr>
            <a:xfrm>
              <a:off x="0" y="9525"/>
              <a:ext cx="5311478" cy="649117"/>
            </a:xfrm>
            <a:prstGeom prst="rect">
              <a:avLst/>
            </a:prstGeom>
          </p:spPr>
          <p:txBody>
            <a:bodyPr lIns="0" tIns="0" rIns="0" bIns="0" rtlCol="0" anchor="t">
              <a:spAutoFit/>
            </a:bodyPr>
            <a:lstStyle/>
            <a:p>
              <a:pPr>
                <a:lnSpc>
                  <a:spcPts val="3889"/>
                </a:lnSpc>
              </a:pPr>
              <a:endParaRPr/>
            </a:p>
          </p:txBody>
        </p:sp>
        <p:sp>
          <p:nvSpPr>
            <p:cNvPr id="5" name="TextBox 5"/>
            <p:cNvSpPr txBox="1"/>
            <p:nvPr/>
          </p:nvSpPr>
          <p:spPr>
            <a:xfrm>
              <a:off x="0" y="2104185"/>
              <a:ext cx="16322615" cy="2381685"/>
            </a:xfrm>
            <a:prstGeom prst="rect">
              <a:avLst/>
            </a:prstGeom>
          </p:spPr>
          <p:txBody>
            <a:bodyPr lIns="0" tIns="0" rIns="0" bIns="0" rtlCol="0" anchor="t">
              <a:spAutoFit/>
            </a:bodyPr>
            <a:lstStyle/>
            <a:p>
              <a:pPr>
                <a:lnSpc>
                  <a:spcPts val="6895"/>
                </a:lnSpc>
              </a:pPr>
              <a:r>
                <a:rPr lang="en-US" sz="6268">
                  <a:solidFill>
                    <a:srgbClr val="FFFFFF"/>
                  </a:solidFill>
                  <a:latin typeface="Poppins Medium Bold"/>
                </a:rPr>
                <a:t>Unveiling the Heat Generation in Computation</a:t>
              </a:r>
            </a:p>
          </p:txBody>
        </p:sp>
        <p:sp>
          <p:nvSpPr>
            <p:cNvPr id="6" name="TextBox 6"/>
            <p:cNvSpPr txBox="1"/>
            <p:nvPr/>
          </p:nvSpPr>
          <p:spPr>
            <a:xfrm>
              <a:off x="0" y="5203020"/>
              <a:ext cx="16322615" cy="677749"/>
            </a:xfrm>
            <a:prstGeom prst="rect">
              <a:avLst/>
            </a:prstGeom>
          </p:spPr>
          <p:txBody>
            <a:bodyPr lIns="0" tIns="0" rIns="0" bIns="0" rtlCol="0" anchor="t">
              <a:spAutoFit/>
            </a:bodyPr>
            <a:lstStyle/>
            <a:p>
              <a:pPr>
                <a:lnSpc>
                  <a:spcPts val="4235"/>
                </a:lnSpc>
              </a:pPr>
              <a:r>
                <a:rPr lang="en-US" sz="3025" spc="60">
                  <a:solidFill>
                    <a:srgbClr val="FFFFFF"/>
                  </a:solidFill>
                  <a:latin typeface="Poppins Medium"/>
                </a:rPr>
                <a:t>What it is reversible computing?</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452" r="2024"/>
          <a:stretch>
            <a:fillRect/>
          </a:stretch>
        </p:blipFill>
        <p:spPr>
          <a:xfrm>
            <a:off x="306318" y="2890298"/>
            <a:ext cx="7306146" cy="3591871"/>
          </a:xfrm>
          <a:prstGeom prst="rect">
            <a:avLst/>
          </a:prstGeom>
        </p:spPr>
      </p:pic>
      <p:pic>
        <p:nvPicPr>
          <p:cNvPr id="3" name="Picture 3"/>
          <p:cNvPicPr>
            <a:picLocks noChangeAspect="1"/>
          </p:cNvPicPr>
          <p:nvPr/>
        </p:nvPicPr>
        <p:blipFill>
          <a:blip r:embed="rId3"/>
          <a:srcRect l="7223" t="8316" r="3411"/>
          <a:stretch>
            <a:fillRect/>
          </a:stretch>
        </p:blipFill>
        <p:spPr>
          <a:xfrm>
            <a:off x="9359044" y="2890298"/>
            <a:ext cx="7800080" cy="3668760"/>
          </a:xfrm>
          <a:prstGeom prst="rect">
            <a:avLst/>
          </a:prstGeom>
        </p:spPr>
      </p:pic>
      <p:sp>
        <p:nvSpPr>
          <p:cNvPr id="4" name="TextBox 4"/>
          <p:cNvSpPr txBox="1"/>
          <p:nvPr/>
        </p:nvSpPr>
        <p:spPr>
          <a:xfrm>
            <a:off x="5807333" y="7421458"/>
            <a:ext cx="6673334"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Entropy goes down? </a:t>
            </a:r>
          </a:p>
        </p:txBody>
      </p:sp>
      <p:sp>
        <p:nvSpPr>
          <p:cNvPr id="5" name="TextBox 5"/>
          <p:cNvSpPr txBox="1"/>
          <p:nvPr/>
        </p:nvSpPr>
        <p:spPr>
          <a:xfrm>
            <a:off x="577906" y="8767127"/>
            <a:ext cx="17562277"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Higher number of states to lower number states!</a:t>
            </a:r>
          </a:p>
        </p:txBody>
      </p:sp>
      <p:sp>
        <p:nvSpPr>
          <p:cNvPr id="6" name="TextBox 6"/>
          <p:cNvSpPr txBox="1"/>
          <p:nvPr/>
        </p:nvSpPr>
        <p:spPr>
          <a:xfrm>
            <a:off x="926244" y="785812"/>
            <a:ext cx="8217756" cy="719428"/>
          </a:xfrm>
          <a:prstGeom prst="rect">
            <a:avLst/>
          </a:prstGeom>
        </p:spPr>
        <p:txBody>
          <a:bodyPr wrap="square" lIns="0" tIns="0" rIns="0" bIns="0" rtlCol="0" anchor="t">
            <a:spAutoFit/>
          </a:bodyPr>
          <a:lstStyle/>
          <a:p>
            <a:pPr>
              <a:lnSpc>
                <a:spcPts val="5640"/>
              </a:lnSpc>
              <a:spcBef>
                <a:spcPct val="0"/>
              </a:spcBef>
            </a:pPr>
            <a:r>
              <a:rPr lang="en-US" sz="4700" dirty="0">
                <a:solidFill>
                  <a:srgbClr val="FFFFFF"/>
                </a:solidFill>
                <a:latin typeface="Poppins Medium Bold"/>
              </a:rPr>
              <a:t>The Entropy problem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34367" y="6221960"/>
            <a:ext cx="5553046" cy="3669366"/>
          </a:xfrm>
          <a:prstGeom prst="rect">
            <a:avLst/>
          </a:prstGeom>
        </p:spPr>
      </p:pic>
      <p:pic>
        <p:nvPicPr>
          <p:cNvPr id="3" name="Picture 3"/>
          <p:cNvPicPr>
            <a:picLocks noChangeAspect="1"/>
          </p:cNvPicPr>
          <p:nvPr/>
        </p:nvPicPr>
        <p:blipFill>
          <a:blip r:embed="rId3"/>
          <a:srcRect/>
          <a:stretch>
            <a:fillRect/>
          </a:stretch>
        </p:blipFill>
        <p:spPr>
          <a:xfrm>
            <a:off x="9144000" y="6084997"/>
            <a:ext cx="6355416" cy="3806329"/>
          </a:xfrm>
          <a:prstGeom prst="rect">
            <a:avLst/>
          </a:prstGeom>
        </p:spPr>
      </p:pic>
      <p:sp>
        <p:nvSpPr>
          <p:cNvPr id="4" name="TextBox 4"/>
          <p:cNvSpPr txBox="1"/>
          <p:nvPr/>
        </p:nvSpPr>
        <p:spPr>
          <a:xfrm>
            <a:off x="514350" y="3003678"/>
            <a:ext cx="17773650" cy="1447800"/>
          </a:xfrm>
          <a:prstGeom prst="rect">
            <a:avLst/>
          </a:prstGeom>
        </p:spPr>
        <p:txBody>
          <a:bodyPr lIns="0" tIns="0" rIns="0" bIns="0" rtlCol="0" anchor="t">
            <a:spAutoFit/>
          </a:bodyPr>
          <a:lstStyle/>
          <a:p>
            <a:pPr>
              <a:lnSpc>
                <a:spcPts val="3889"/>
              </a:lnSpc>
              <a:spcBef>
                <a:spcPct val="0"/>
              </a:spcBef>
            </a:pPr>
            <a:r>
              <a:rPr lang="en-US" sz="3241">
                <a:solidFill>
                  <a:srgbClr val="FFFFFF"/>
                </a:solidFill>
                <a:latin typeface="Poppins Medium"/>
              </a:rPr>
              <a:t>The state of entropy of the entire universe, as an isolated system, will always increase over time. The second law also states that the changes in the entropy in the universe can never be negative.</a:t>
            </a:r>
          </a:p>
        </p:txBody>
      </p:sp>
      <p:sp>
        <p:nvSpPr>
          <p:cNvPr id="5" name="TextBox 5"/>
          <p:cNvSpPr txBox="1"/>
          <p:nvPr/>
        </p:nvSpPr>
        <p:spPr>
          <a:xfrm>
            <a:off x="346684" y="933450"/>
            <a:ext cx="12200847"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The Second Law of Thermodynamics </a:t>
            </a:r>
          </a:p>
        </p:txBody>
      </p:sp>
      <p:sp>
        <p:nvSpPr>
          <p:cNvPr id="6" name="TextBox 6"/>
          <p:cNvSpPr txBox="1"/>
          <p:nvPr/>
        </p:nvSpPr>
        <p:spPr>
          <a:xfrm>
            <a:off x="514350" y="4859885"/>
            <a:ext cx="17773650" cy="962025"/>
          </a:xfrm>
          <a:prstGeom prst="rect">
            <a:avLst/>
          </a:prstGeom>
        </p:spPr>
        <p:txBody>
          <a:bodyPr lIns="0" tIns="0" rIns="0" bIns="0" rtlCol="0" anchor="t">
            <a:spAutoFit/>
          </a:bodyPr>
          <a:lstStyle/>
          <a:p>
            <a:pPr>
              <a:lnSpc>
                <a:spcPts val="3889"/>
              </a:lnSpc>
              <a:spcBef>
                <a:spcPct val="0"/>
              </a:spcBef>
            </a:pPr>
            <a:r>
              <a:rPr lang="en-US" sz="3241">
                <a:solidFill>
                  <a:srgbClr val="FFFFFF"/>
                </a:solidFill>
                <a:latin typeface="Poppins Medium"/>
              </a:rPr>
              <a:t>it doesnot mean entropy can not be decreased but the whole system entropy must incease or remain the same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4003248" y="1028700"/>
            <a:ext cx="11312952" cy="719428"/>
          </a:xfrm>
          <a:prstGeom prst="rect">
            <a:avLst/>
          </a:prstGeom>
        </p:spPr>
        <p:txBody>
          <a:bodyPr wrap="square" lIns="0" tIns="0" rIns="0" bIns="0" rtlCol="0" anchor="t">
            <a:spAutoFit/>
          </a:bodyPr>
          <a:lstStyle/>
          <a:p>
            <a:pPr>
              <a:lnSpc>
                <a:spcPts val="5640"/>
              </a:lnSpc>
              <a:spcBef>
                <a:spcPct val="0"/>
              </a:spcBef>
            </a:pPr>
            <a:r>
              <a:rPr lang="en-US" sz="4700" dirty="0">
                <a:solidFill>
                  <a:srgbClr val="FFFFFF"/>
                </a:solidFill>
                <a:latin typeface="Poppins Medium Bold"/>
              </a:rPr>
              <a:t> The Energy Cost of Information</a:t>
            </a:r>
          </a:p>
        </p:txBody>
      </p:sp>
      <p:sp>
        <p:nvSpPr>
          <p:cNvPr id="3" name="TextBox 3"/>
          <p:cNvSpPr txBox="1"/>
          <p:nvPr/>
        </p:nvSpPr>
        <p:spPr>
          <a:xfrm>
            <a:off x="837901" y="3727821"/>
            <a:ext cx="13422511" cy="476250"/>
          </a:xfrm>
          <a:prstGeom prst="rect">
            <a:avLst/>
          </a:prstGeom>
        </p:spPr>
        <p:txBody>
          <a:bodyPr lIns="0" tIns="0" rIns="0" bIns="0" rtlCol="0" anchor="t">
            <a:spAutoFit/>
          </a:bodyPr>
          <a:lstStyle/>
          <a:p>
            <a:pPr algn="ctr">
              <a:lnSpc>
                <a:spcPts val="3889"/>
              </a:lnSpc>
              <a:spcBef>
                <a:spcPct val="0"/>
              </a:spcBef>
            </a:pPr>
            <a:r>
              <a:rPr lang="en-US" sz="3241">
                <a:solidFill>
                  <a:srgbClr val="FFFFFF"/>
                </a:solidFill>
                <a:latin typeface="Poppins Medium"/>
              </a:rPr>
              <a:t>The Landauer principle asserts that “the information is physical”.</a:t>
            </a:r>
          </a:p>
        </p:txBody>
      </p:sp>
      <p:sp>
        <p:nvSpPr>
          <p:cNvPr id="4" name="TextBox 4"/>
          <p:cNvSpPr txBox="1"/>
          <p:nvPr/>
        </p:nvSpPr>
        <p:spPr>
          <a:xfrm>
            <a:off x="726637" y="2775321"/>
            <a:ext cx="3828812" cy="628650"/>
          </a:xfrm>
          <a:prstGeom prst="rect">
            <a:avLst/>
          </a:prstGeom>
        </p:spPr>
        <p:txBody>
          <a:bodyPr lIns="0" tIns="0" rIns="0" bIns="0" rtlCol="0" anchor="t">
            <a:spAutoFit/>
          </a:bodyPr>
          <a:lstStyle/>
          <a:p>
            <a:pPr algn="ctr">
              <a:lnSpc>
                <a:spcPts val="4969"/>
              </a:lnSpc>
              <a:spcBef>
                <a:spcPct val="0"/>
              </a:spcBef>
            </a:pPr>
            <a:r>
              <a:rPr lang="en-US" sz="4141">
                <a:solidFill>
                  <a:srgbClr val="FFFFFF"/>
                </a:solidFill>
                <a:latin typeface="Poppins Medium"/>
              </a:rPr>
              <a:t>Landauer limit</a:t>
            </a:r>
          </a:p>
        </p:txBody>
      </p:sp>
      <p:sp>
        <p:nvSpPr>
          <p:cNvPr id="5" name="TextBox 5"/>
          <p:cNvSpPr txBox="1"/>
          <p:nvPr/>
        </p:nvSpPr>
        <p:spPr>
          <a:xfrm>
            <a:off x="837901" y="4667250"/>
            <a:ext cx="18045798" cy="962025"/>
          </a:xfrm>
          <a:prstGeom prst="rect">
            <a:avLst/>
          </a:prstGeom>
        </p:spPr>
        <p:txBody>
          <a:bodyPr lIns="0" tIns="0" rIns="0" bIns="0" rtlCol="0" anchor="t">
            <a:spAutoFit/>
          </a:bodyPr>
          <a:lstStyle/>
          <a:p>
            <a:pPr>
              <a:lnSpc>
                <a:spcPts val="3889"/>
              </a:lnSpc>
              <a:spcBef>
                <a:spcPct val="0"/>
              </a:spcBef>
            </a:pPr>
            <a:r>
              <a:rPr lang="en-US" sz="3241">
                <a:solidFill>
                  <a:srgbClr val="FFFFFF"/>
                </a:solidFill>
                <a:latin typeface="Poppins Medium"/>
              </a:rPr>
              <a:t>Landauer’s principle states that there is a minimum possible amount of energy required to erase one bit of information</a:t>
            </a:r>
          </a:p>
        </p:txBody>
      </p:sp>
      <p:sp>
        <p:nvSpPr>
          <p:cNvPr id="6" name="TextBox 6"/>
          <p:cNvSpPr txBox="1"/>
          <p:nvPr/>
        </p:nvSpPr>
        <p:spPr>
          <a:xfrm>
            <a:off x="6578332" y="6657912"/>
            <a:ext cx="4607005" cy="476250"/>
          </a:xfrm>
          <a:prstGeom prst="rect">
            <a:avLst/>
          </a:prstGeom>
        </p:spPr>
        <p:txBody>
          <a:bodyPr lIns="0" tIns="0" rIns="0" bIns="0" rtlCol="0" anchor="t">
            <a:spAutoFit/>
          </a:bodyPr>
          <a:lstStyle/>
          <a:p>
            <a:pPr algn="ctr">
              <a:lnSpc>
                <a:spcPts val="3889"/>
              </a:lnSpc>
              <a:spcBef>
                <a:spcPct val="0"/>
              </a:spcBef>
            </a:pPr>
            <a:r>
              <a:rPr lang="en-US" sz="3241">
                <a:solidFill>
                  <a:srgbClr val="FFFFFF"/>
                </a:solidFill>
                <a:latin typeface="Poppins Medium"/>
              </a:rPr>
              <a:t>=0.96x10^-23 T joules.</a:t>
            </a:r>
          </a:p>
        </p:txBody>
      </p:sp>
      <p:grpSp>
        <p:nvGrpSpPr>
          <p:cNvPr id="7" name="Group 7"/>
          <p:cNvGrpSpPr/>
          <p:nvPr/>
        </p:nvGrpSpPr>
        <p:grpSpPr>
          <a:xfrm>
            <a:off x="3863160" y="6686550"/>
            <a:ext cx="2736115" cy="757238"/>
            <a:chOff x="0" y="0"/>
            <a:chExt cx="3648153" cy="1009650"/>
          </a:xfrm>
        </p:grpSpPr>
        <p:sp>
          <p:nvSpPr>
            <p:cNvPr id="8" name="TextBox 8"/>
            <p:cNvSpPr txBox="1"/>
            <p:nvPr/>
          </p:nvSpPr>
          <p:spPr>
            <a:xfrm>
              <a:off x="0" y="9525"/>
              <a:ext cx="3648153" cy="638175"/>
            </a:xfrm>
            <a:prstGeom prst="rect">
              <a:avLst/>
            </a:prstGeom>
          </p:spPr>
          <p:txBody>
            <a:bodyPr lIns="0" tIns="0" rIns="0" bIns="0" rtlCol="0" anchor="t">
              <a:spAutoFit/>
            </a:bodyPr>
            <a:lstStyle/>
            <a:p>
              <a:pPr algn="ctr">
                <a:lnSpc>
                  <a:spcPts val="3889"/>
                </a:lnSpc>
                <a:spcBef>
                  <a:spcPct val="0"/>
                </a:spcBef>
              </a:pPr>
              <a:r>
                <a:rPr lang="en-US" sz="3241">
                  <a:solidFill>
                    <a:srgbClr val="FFFFFF"/>
                  </a:solidFill>
                  <a:latin typeface="Poppins Medium"/>
                </a:rPr>
                <a:t>K    TLOG (2)</a:t>
              </a:r>
            </a:p>
          </p:txBody>
        </p:sp>
        <p:sp>
          <p:nvSpPr>
            <p:cNvPr id="9" name="TextBox 9"/>
            <p:cNvSpPr txBox="1"/>
            <p:nvPr/>
          </p:nvSpPr>
          <p:spPr>
            <a:xfrm>
              <a:off x="516403" y="371475"/>
              <a:ext cx="475694" cy="638175"/>
            </a:xfrm>
            <a:prstGeom prst="rect">
              <a:avLst/>
            </a:prstGeom>
          </p:spPr>
          <p:txBody>
            <a:bodyPr lIns="0" tIns="0" rIns="0" bIns="0" rtlCol="0" anchor="t">
              <a:spAutoFit/>
            </a:bodyPr>
            <a:lstStyle/>
            <a:p>
              <a:pPr algn="ctr">
                <a:lnSpc>
                  <a:spcPts val="3889"/>
                </a:lnSpc>
                <a:spcBef>
                  <a:spcPct val="0"/>
                </a:spcBef>
              </a:pPr>
              <a:r>
                <a:rPr lang="en-US" sz="3241">
                  <a:solidFill>
                    <a:srgbClr val="FFFFFF"/>
                  </a:solidFill>
                  <a:latin typeface="Poppins Medium"/>
                </a:rPr>
                <a:t>B</a:t>
              </a:r>
            </a:p>
          </p:txBody>
        </p:sp>
      </p:grpSp>
      <p:grpSp>
        <p:nvGrpSpPr>
          <p:cNvPr id="10" name="Group 10"/>
          <p:cNvGrpSpPr/>
          <p:nvPr/>
        </p:nvGrpSpPr>
        <p:grpSpPr>
          <a:xfrm>
            <a:off x="5231217" y="9258300"/>
            <a:ext cx="8002455" cy="672975"/>
            <a:chOff x="0" y="0"/>
            <a:chExt cx="10669940" cy="897299"/>
          </a:xfrm>
        </p:grpSpPr>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996999" cy="897299"/>
            </a:xfrm>
            <a:prstGeom prst="rect">
              <a:avLst/>
            </a:prstGeom>
          </p:spPr>
        </p:pic>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73901" y="44500"/>
              <a:ext cx="786255" cy="808300"/>
            </a:xfrm>
            <a:prstGeom prst="rect">
              <a:avLst/>
            </a:prstGeom>
          </p:spPr>
        </p:pic>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981387" y="44500"/>
              <a:ext cx="834080" cy="808300"/>
            </a:xfrm>
            <a:prstGeom prst="rect">
              <a:avLst/>
            </a:prstGeom>
          </p:spPr>
        </p:pic>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944757" y="0"/>
              <a:ext cx="908867" cy="897299"/>
            </a:xfrm>
            <a:prstGeom prst="rect">
              <a:avLst/>
            </a:prstGeom>
          </p:spPr>
        </p:pic>
        <p:pic>
          <p:nvPicPr>
            <p:cNvPr id="15" name="Picture 1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066198" y="0"/>
              <a:ext cx="672159" cy="897299"/>
            </a:xfrm>
            <a:prstGeom prst="rect">
              <a:avLst/>
            </a:prstGeom>
          </p:spPr>
        </p:pic>
        <p:pic>
          <p:nvPicPr>
            <p:cNvPr id="16" name="Picture 1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080985" y="0"/>
              <a:ext cx="588955" cy="897299"/>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06318" y="2121109"/>
            <a:ext cx="10152131" cy="652637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237662" y="5638516"/>
            <a:ext cx="4230168" cy="4114800"/>
          </a:xfrm>
          <a:prstGeom prst="rect">
            <a:avLst/>
          </a:prstGeom>
        </p:spPr>
      </p:pic>
      <p:sp>
        <p:nvSpPr>
          <p:cNvPr id="4" name="TextBox 4"/>
          <p:cNvSpPr txBox="1"/>
          <p:nvPr/>
        </p:nvSpPr>
        <p:spPr>
          <a:xfrm>
            <a:off x="1028700" y="671512"/>
            <a:ext cx="7277100" cy="719428"/>
          </a:xfrm>
          <a:prstGeom prst="rect">
            <a:avLst/>
          </a:prstGeom>
        </p:spPr>
        <p:txBody>
          <a:bodyPr wrap="square" lIns="0" tIns="0" rIns="0" bIns="0" rtlCol="0" anchor="t">
            <a:spAutoFit/>
          </a:bodyPr>
          <a:lstStyle/>
          <a:p>
            <a:pPr>
              <a:lnSpc>
                <a:spcPts val="5640"/>
              </a:lnSpc>
              <a:spcBef>
                <a:spcPct val="0"/>
              </a:spcBef>
            </a:pPr>
            <a:r>
              <a:rPr lang="en-US" sz="4700" dirty="0">
                <a:solidFill>
                  <a:srgbClr val="FFFFFF"/>
                </a:solidFill>
                <a:latin typeface="Poppins Medium Bold"/>
              </a:rPr>
              <a:t>Cooling problem</a:t>
            </a:r>
          </a:p>
        </p:txBody>
      </p:sp>
      <p:sp>
        <p:nvSpPr>
          <p:cNvPr id="5" name="TextBox 5"/>
          <p:cNvSpPr txBox="1"/>
          <p:nvPr/>
        </p:nvSpPr>
        <p:spPr>
          <a:xfrm>
            <a:off x="11448633" y="4754374"/>
            <a:ext cx="5808226" cy="629920"/>
          </a:xfrm>
          <a:prstGeom prst="rect">
            <a:avLst/>
          </a:prstGeom>
        </p:spPr>
        <p:txBody>
          <a:bodyPr lIns="0" tIns="0" rIns="0" bIns="0" rtlCol="0" anchor="t">
            <a:spAutoFit/>
          </a:bodyPr>
          <a:lstStyle/>
          <a:p>
            <a:pPr algn="ctr">
              <a:lnSpc>
                <a:spcPts val="5179"/>
              </a:lnSpc>
            </a:pPr>
            <a:r>
              <a:rPr lang="en-US" sz="3699">
                <a:solidFill>
                  <a:srgbClr val="FFFFFF"/>
                </a:solidFill>
                <a:latin typeface="Canva Sans Bold"/>
              </a:rPr>
              <a:t>More energy than before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201327" y="3533775"/>
            <a:ext cx="15715073" cy="3231654"/>
          </a:xfrm>
          <a:prstGeom prst="rect">
            <a:avLst/>
          </a:prstGeom>
        </p:spPr>
        <p:txBody>
          <a:bodyPr wrap="square" lIns="0" tIns="0" rIns="0" bIns="0" rtlCol="0" anchor="t">
            <a:spAutoFit/>
          </a:bodyPr>
          <a:lstStyle/>
          <a:p>
            <a:pPr>
              <a:lnSpc>
                <a:spcPts val="3600"/>
              </a:lnSpc>
              <a:spcBef>
                <a:spcPct val="0"/>
              </a:spcBef>
            </a:pPr>
            <a:endParaRPr dirty="0"/>
          </a:p>
          <a:p>
            <a:pPr marL="838205" lvl="1" indent="-514350">
              <a:lnSpc>
                <a:spcPts val="3600"/>
              </a:lnSpc>
              <a:buFont typeface="+mj-lt"/>
              <a:buAutoNum type="arabicPeriod"/>
            </a:pPr>
            <a:r>
              <a:rPr lang="en-US" sz="3000" dirty="0">
                <a:solidFill>
                  <a:srgbClr val="FFFFFF"/>
                </a:solidFill>
                <a:latin typeface="Poppins Medium Bold"/>
              </a:rPr>
              <a:t> Reversible Computing – Absolutely required to reuse signal energies</a:t>
            </a:r>
          </a:p>
          <a:p>
            <a:pPr>
              <a:lnSpc>
                <a:spcPts val="3600"/>
              </a:lnSpc>
              <a:spcBef>
                <a:spcPct val="0"/>
              </a:spcBef>
            </a:pPr>
            <a:r>
              <a:rPr lang="en-US" sz="3000" dirty="0">
                <a:solidFill>
                  <a:srgbClr val="FFFFFF"/>
                </a:solidFill>
                <a:latin typeface="Poppins Medium Bold"/>
              </a:rPr>
              <a:t>         and avoid </a:t>
            </a:r>
            <a:r>
              <a:rPr lang="en-US" sz="3000" dirty="0" err="1">
                <a:solidFill>
                  <a:srgbClr val="FFFFFF"/>
                </a:solidFill>
                <a:latin typeface="Poppins Medium Bold"/>
              </a:rPr>
              <a:t>Landauer’s</a:t>
            </a:r>
            <a:r>
              <a:rPr lang="en-US" sz="3000" dirty="0">
                <a:solidFill>
                  <a:srgbClr val="FFFFFF"/>
                </a:solidFill>
                <a:latin typeface="Poppins Medium Bold"/>
              </a:rPr>
              <a:t> limit </a:t>
            </a:r>
          </a:p>
          <a:p>
            <a:pPr marL="647710" lvl="1" indent="-323855">
              <a:lnSpc>
                <a:spcPts val="3600"/>
              </a:lnSpc>
              <a:buFont typeface="Arial"/>
              <a:buChar char="•"/>
            </a:pPr>
            <a:r>
              <a:rPr lang="en-US" sz="3000" dirty="0">
                <a:solidFill>
                  <a:srgbClr val="FFFFFF"/>
                </a:solidFill>
                <a:latin typeface="Poppins Medium Bold"/>
              </a:rPr>
              <a:t> Generalized Reversible Computing – Clarifies the precise requirements to</a:t>
            </a:r>
          </a:p>
          <a:p>
            <a:pPr>
              <a:lnSpc>
                <a:spcPts val="3600"/>
              </a:lnSpc>
            </a:pPr>
            <a:r>
              <a:rPr lang="en-US" sz="3000" dirty="0">
                <a:solidFill>
                  <a:srgbClr val="FFFFFF"/>
                </a:solidFill>
                <a:latin typeface="Poppins Medium Bold"/>
              </a:rPr>
              <a:t>       avoid </a:t>
            </a:r>
            <a:r>
              <a:rPr lang="en-US" sz="3000" dirty="0" err="1">
                <a:solidFill>
                  <a:srgbClr val="FFFFFF"/>
                </a:solidFill>
                <a:latin typeface="Poppins Medium Bold"/>
              </a:rPr>
              <a:t>Landauer’s</a:t>
            </a:r>
            <a:r>
              <a:rPr lang="en-US" sz="3000" dirty="0">
                <a:solidFill>
                  <a:srgbClr val="FFFFFF"/>
                </a:solidFill>
                <a:latin typeface="Poppins Medium Bold"/>
              </a:rPr>
              <a:t> limit. More general concept of logical reversibility</a:t>
            </a:r>
          </a:p>
          <a:p>
            <a:pPr>
              <a:lnSpc>
                <a:spcPts val="3600"/>
              </a:lnSpc>
              <a:spcBef>
                <a:spcPct val="0"/>
              </a:spcBef>
            </a:pPr>
            <a:endParaRPr lang="en-US" sz="3000" dirty="0">
              <a:solidFill>
                <a:srgbClr val="FFFFFF"/>
              </a:solidFill>
              <a:latin typeface="Poppins Medium Bold"/>
            </a:endParaRPr>
          </a:p>
          <a:p>
            <a:pPr>
              <a:lnSpc>
                <a:spcPts val="3600"/>
              </a:lnSpc>
              <a:spcBef>
                <a:spcPct val="0"/>
              </a:spcBef>
            </a:pPr>
            <a:endParaRPr lang="en-US" sz="3000" dirty="0">
              <a:solidFill>
                <a:srgbClr val="FFFFFF"/>
              </a:solidFill>
              <a:latin typeface="Poppins Medium Bold"/>
            </a:endParaRPr>
          </a:p>
        </p:txBody>
      </p:sp>
      <p:sp>
        <p:nvSpPr>
          <p:cNvPr id="3" name="TextBox 3"/>
          <p:cNvSpPr txBox="1"/>
          <p:nvPr/>
        </p:nvSpPr>
        <p:spPr>
          <a:xfrm>
            <a:off x="692824" y="671512"/>
            <a:ext cx="11956376" cy="719428"/>
          </a:xfrm>
          <a:prstGeom prst="rect">
            <a:avLst/>
          </a:prstGeom>
        </p:spPr>
        <p:txBody>
          <a:bodyPr wrap="square" lIns="0" tIns="0" rIns="0" bIns="0" rtlCol="0" anchor="t">
            <a:spAutoFit/>
          </a:bodyPr>
          <a:lstStyle/>
          <a:p>
            <a:pPr>
              <a:lnSpc>
                <a:spcPts val="5640"/>
              </a:lnSpc>
              <a:spcBef>
                <a:spcPct val="0"/>
              </a:spcBef>
            </a:pPr>
            <a:r>
              <a:rPr lang="en-US" sz="4700" dirty="0">
                <a:solidFill>
                  <a:srgbClr val="FFFFFF"/>
                </a:solidFill>
                <a:latin typeface="Poppins Medium Bold"/>
              </a:rPr>
              <a:t>Transcending the Energy Limits</a:t>
            </a:r>
          </a:p>
        </p:txBody>
      </p:sp>
      <p:sp>
        <p:nvSpPr>
          <p:cNvPr id="4" name="TextBox 4"/>
          <p:cNvSpPr txBox="1"/>
          <p:nvPr/>
        </p:nvSpPr>
        <p:spPr>
          <a:xfrm>
            <a:off x="1201327" y="6582683"/>
            <a:ext cx="15257873" cy="1838325"/>
          </a:xfrm>
          <a:prstGeom prst="rect">
            <a:avLst/>
          </a:prstGeom>
        </p:spPr>
        <p:txBody>
          <a:bodyPr wrap="square" lIns="0" tIns="0" rIns="0" bIns="0" rtlCol="0" anchor="t">
            <a:spAutoFit/>
          </a:bodyPr>
          <a:lstStyle/>
          <a:p>
            <a:pPr>
              <a:lnSpc>
                <a:spcPts val="3600"/>
              </a:lnSpc>
            </a:pPr>
            <a:r>
              <a:rPr lang="en-US" sz="3000" dirty="0">
                <a:solidFill>
                  <a:srgbClr val="FFFFFF"/>
                </a:solidFill>
                <a:latin typeface="Poppins Medium Bold"/>
              </a:rPr>
              <a:t>  2.  Quantum Computing – Not the focus of this talk. About finding more</a:t>
            </a:r>
          </a:p>
          <a:p>
            <a:pPr>
              <a:lnSpc>
                <a:spcPts val="3600"/>
              </a:lnSpc>
            </a:pPr>
            <a:r>
              <a:rPr lang="en-US" sz="3000" dirty="0">
                <a:solidFill>
                  <a:srgbClr val="FFFFFF"/>
                </a:solidFill>
                <a:latin typeface="Poppins Medium Bold"/>
              </a:rPr>
              <a:t>       efficient algorithms for some problems using coherent trajectories.</a:t>
            </a:r>
          </a:p>
          <a:p>
            <a:pPr marL="647700" lvl="1" indent="-323850">
              <a:lnSpc>
                <a:spcPts val="3600"/>
              </a:lnSpc>
              <a:buFont typeface="Arial"/>
              <a:buChar char="•"/>
            </a:pPr>
            <a:r>
              <a:rPr lang="en-US" sz="3000" dirty="0">
                <a:solidFill>
                  <a:srgbClr val="FFFFFF"/>
                </a:solidFill>
                <a:latin typeface="Poppins Medium Bold"/>
              </a:rPr>
              <a:t> Doesn’t address practical energy efficiency of general-purpose</a:t>
            </a:r>
          </a:p>
          <a:p>
            <a:pPr>
              <a:lnSpc>
                <a:spcPts val="3600"/>
              </a:lnSpc>
            </a:pPr>
            <a:r>
              <a:rPr lang="en-US" sz="3000" dirty="0">
                <a:solidFill>
                  <a:srgbClr val="FFFFFF"/>
                </a:solidFill>
                <a:latin typeface="Poppins Medium Bold"/>
              </a:rPr>
              <a:t>        computation</a:t>
            </a:r>
          </a:p>
        </p:txBody>
      </p:sp>
      <p:sp>
        <p:nvSpPr>
          <p:cNvPr id="5" name="TextBox 5"/>
          <p:cNvSpPr txBox="1"/>
          <p:nvPr/>
        </p:nvSpPr>
        <p:spPr>
          <a:xfrm>
            <a:off x="692824" y="2265983"/>
            <a:ext cx="12726829" cy="990600"/>
          </a:xfrm>
          <a:prstGeom prst="rect">
            <a:avLst/>
          </a:prstGeom>
        </p:spPr>
        <p:txBody>
          <a:bodyPr lIns="0" tIns="0" rIns="0" bIns="0" rtlCol="0" anchor="t">
            <a:spAutoFit/>
          </a:bodyPr>
          <a:lstStyle/>
          <a:p>
            <a:pPr>
              <a:lnSpc>
                <a:spcPts val="3960"/>
              </a:lnSpc>
              <a:spcBef>
                <a:spcPct val="0"/>
              </a:spcBef>
            </a:pPr>
            <a:r>
              <a:rPr lang="en-US" sz="3300">
                <a:solidFill>
                  <a:srgbClr val="FFFFFF"/>
                </a:solidFill>
                <a:latin typeface="Poppins Medium Bold"/>
              </a:rPr>
              <a:t>We can transcend the traditional thermodynamic limits of</a:t>
            </a:r>
          </a:p>
          <a:p>
            <a:pPr>
              <a:lnSpc>
                <a:spcPts val="3960"/>
              </a:lnSpc>
              <a:spcBef>
                <a:spcPct val="0"/>
              </a:spcBef>
            </a:pPr>
            <a:r>
              <a:rPr lang="en-US" sz="3300">
                <a:solidFill>
                  <a:srgbClr val="FFFFFF"/>
                </a:solidFill>
                <a:latin typeface="Poppins Medium Bold"/>
              </a:rPr>
              <a:t>computing using new computing paradigms: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329479" y="1981602"/>
            <a:ext cx="12062471" cy="6323796"/>
          </a:xfrm>
          <a:prstGeom prst="rect">
            <a:avLst/>
          </a:prstGeom>
        </p:spPr>
      </p:pic>
      <p:sp>
        <p:nvSpPr>
          <p:cNvPr id="3" name="TextBox 3"/>
          <p:cNvSpPr txBox="1"/>
          <p:nvPr/>
        </p:nvSpPr>
        <p:spPr>
          <a:xfrm>
            <a:off x="560392" y="208280"/>
            <a:ext cx="6610469"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The limit  eliminated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222356" y="1510777"/>
            <a:ext cx="9361700" cy="5267517"/>
          </a:xfrm>
          <a:prstGeom prst="rect">
            <a:avLst/>
          </a:prstGeom>
        </p:spPr>
      </p:pic>
      <p:sp>
        <p:nvSpPr>
          <p:cNvPr id="3" name="TextBox 3"/>
          <p:cNvSpPr txBox="1"/>
          <p:nvPr/>
        </p:nvSpPr>
        <p:spPr>
          <a:xfrm>
            <a:off x="1150369" y="410044"/>
            <a:ext cx="9746231" cy="719428"/>
          </a:xfrm>
          <a:prstGeom prst="rect">
            <a:avLst/>
          </a:prstGeom>
        </p:spPr>
        <p:txBody>
          <a:bodyPr wrap="square" lIns="0" tIns="0" rIns="0" bIns="0" rtlCol="0" anchor="t">
            <a:spAutoFit/>
          </a:bodyPr>
          <a:lstStyle/>
          <a:p>
            <a:pPr>
              <a:lnSpc>
                <a:spcPts val="5640"/>
              </a:lnSpc>
              <a:spcBef>
                <a:spcPct val="0"/>
              </a:spcBef>
            </a:pPr>
            <a:r>
              <a:rPr lang="en-US" sz="4700" dirty="0">
                <a:solidFill>
                  <a:srgbClr val="FFFFFF"/>
                </a:solidFill>
                <a:latin typeface="Poppins Medium Bold"/>
              </a:rPr>
              <a:t>The Future of Computing</a:t>
            </a:r>
          </a:p>
        </p:txBody>
      </p:sp>
      <p:sp>
        <p:nvSpPr>
          <p:cNvPr id="4" name="TextBox 4"/>
          <p:cNvSpPr txBox="1"/>
          <p:nvPr/>
        </p:nvSpPr>
        <p:spPr>
          <a:xfrm>
            <a:off x="1288248" y="7160240"/>
            <a:ext cx="15229917" cy="2247900"/>
          </a:xfrm>
          <a:prstGeom prst="rect">
            <a:avLst/>
          </a:prstGeom>
        </p:spPr>
        <p:txBody>
          <a:bodyPr lIns="0" tIns="0" rIns="0" bIns="0" rtlCol="0" anchor="t">
            <a:spAutoFit/>
          </a:bodyPr>
          <a:lstStyle/>
          <a:p>
            <a:pPr>
              <a:lnSpc>
                <a:spcPts val="4439"/>
              </a:lnSpc>
              <a:spcBef>
                <a:spcPct val="0"/>
              </a:spcBef>
            </a:pPr>
            <a:r>
              <a:rPr lang="en-US" sz="3699">
                <a:solidFill>
                  <a:srgbClr val="FFFFFF"/>
                </a:solidFill>
                <a:latin typeface="Poppins Medium Bold"/>
              </a:rPr>
              <a:t>With device sizes fast approaching atomic-scale limits, ballistic circuits that conserve information will offer the only possible way to keep improving energy efficiency and therefore speed for most computing applications.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771525" y="2983865"/>
            <a:ext cx="16744950" cy="3756025"/>
          </a:xfrm>
          <a:prstGeom prst="rect">
            <a:avLst/>
          </a:prstGeom>
        </p:spPr>
        <p:txBody>
          <a:bodyPr lIns="0" tIns="0" rIns="0" bIns="0" rtlCol="0" anchor="t">
            <a:spAutoFit/>
          </a:bodyPr>
          <a:lstStyle/>
          <a:p>
            <a:pPr marL="0" lvl="0" indent="0" algn="ctr">
              <a:lnSpc>
                <a:spcPts val="30799"/>
              </a:lnSpc>
              <a:spcBef>
                <a:spcPct val="0"/>
              </a:spcBef>
            </a:pPr>
            <a:r>
              <a:rPr lang="en-US" sz="21999" u="none" dirty="0">
                <a:solidFill>
                  <a:srgbClr val="FFFFFF"/>
                </a:solidFill>
                <a:latin typeface="Open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803630" y="2049826"/>
            <a:ext cx="1901285" cy="6700564"/>
          </a:xfrm>
          <a:prstGeom prst="rect">
            <a:avLst/>
          </a:prstGeom>
        </p:spPr>
      </p:pic>
      <p:graphicFrame>
        <p:nvGraphicFramePr>
          <p:cNvPr id="3" name="Table 3"/>
          <p:cNvGraphicFramePr>
            <a:graphicFrameLocks noGrp="1"/>
          </p:cNvGraphicFramePr>
          <p:nvPr/>
        </p:nvGraphicFramePr>
        <p:xfrm>
          <a:off x="11371927" y="3964055"/>
          <a:ext cx="4732221" cy="2872107"/>
        </p:xfrm>
        <a:graphic>
          <a:graphicData uri="http://schemas.openxmlformats.org/drawingml/2006/table">
            <a:tbl>
              <a:tblPr/>
              <a:tblGrid>
                <a:gridCol w="4732221">
                  <a:extLst>
                    <a:ext uri="{9D8B030D-6E8A-4147-A177-3AD203B41FA5}">
                      <a16:colId xmlns:a16="http://schemas.microsoft.com/office/drawing/2014/main" val="20000"/>
                    </a:ext>
                  </a:extLst>
                </a:gridCol>
              </a:tblGrid>
              <a:tr h="1492535">
                <a:tc>
                  <a:txBody>
                    <a:bodyPr/>
                    <a:lstStyle/>
                    <a:p>
                      <a:pPr algn="l">
                        <a:lnSpc>
                          <a:spcPts val="3499"/>
                        </a:lnSpc>
                        <a:defRPr/>
                      </a:pPr>
                      <a:r>
                        <a:rPr lang="en-US" sz="2499">
                          <a:solidFill>
                            <a:srgbClr val="FFFFFF"/>
                          </a:solidFill>
                          <a:latin typeface="Poppins Light"/>
                        </a:rPr>
                        <a:t>performs calculations a billion calculations per seconnd </a:t>
                      </a:r>
                      <a:endParaRPr lang="en-US" sz="1100"/>
                    </a:p>
                  </a:txBody>
                  <a:tcPr marL="0" marR="0" marT="0" marB="0" anchor="ctr">
                    <a:lnL w="0" cap="flat" cmpd="sng" algn="ctr">
                      <a:solidFill>
                        <a:srgbClr val="10B5BF"/>
                      </a:solidFill>
                      <a:prstDash val="solid"/>
                      <a:round/>
                      <a:headEnd type="none" w="med" len="med"/>
                      <a:tailEnd type="none" w="med" len="med"/>
                    </a:lnL>
                    <a:lnR w="0" cap="flat" cmpd="sng" algn="ctr">
                      <a:solidFill>
                        <a:srgbClr val="10B5BF"/>
                      </a:solidFill>
                      <a:prstDash val="solid"/>
                      <a:round/>
                      <a:headEnd type="none" w="med" len="med"/>
                      <a:tailEnd type="none" w="med" len="med"/>
                    </a:lnR>
                    <a:lnT w="0" cap="flat" cmpd="sng" algn="ctr">
                      <a:solidFill>
                        <a:srgbClr val="10B5BF"/>
                      </a:solidFill>
                      <a:prstDash val="solid"/>
                      <a:round/>
                      <a:headEnd type="none" w="med" len="med"/>
                      <a:tailEnd type="none" w="med" len="med"/>
                    </a:lnT>
                    <a:lnB w="19050" cap="flat" cmpd="sng" algn="ctr">
                      <a:solidFill>
                        <a:srgbClr val="10B5BF"/>
                      </a:solidFill>
                      <a:prstDash val="solid"/>
                      <a:round/>
                      <a:headEnd type="none" w="med" len="med"/>
                      <a:tailEnd type="none" w="med" len="med"/>
                    </a:lnB>
                  </a:tcPr>
                </a:tc>
                <a:extLst>
                  <a:ext uri="{0D108BD9-81ED-4DB2-BD59-A6C34878D82A}">
                    <a16:rowId xmlns:a16="http://schemas.microsoft.com/office/drawing/2014/main" val="10000"/>
                  </a:ext>
                </a:extLst>
              </a:tr>
              <a:tr h="1379572">
                <a:tc>
                  <a:txBody>
                    <a:bodyPr/>
                    <a:lstStyle/>
                    <a:p>
                      <a:pPr algn="l">
                        <a:lnSpc>
                          <a:spcPts val="3499"/>
                        </a:lnSpc>
                        <a:defRPr/>
                      </a:pPr>
                      <a:r>
                        <a:rPr lang="en-US" sz="2499">
                          <a:solidFill>
                            <a:srgbClr val="FFFFFF"/>
                          </a:solidFill>
                          <a:latin typeface="Poppins Light"/>
                        </a:rPr>
                        <a:t>remembers results</a:t>
                      </a:r>
                      <a:endParaRPr lang="en-US" sz="1100"/>
                    </a:p>
                    <a:p>
                      <a:pPr>
                        <a:lnSpc>
                          <a:spcPts val="3499"/>
                        </a:lnSpc>
                      </a:pPr>
                      <a:r>
                        <a:rPr lang="en-US" sz="2499">
                          <a:solidFill>
                            <a:srgbClr val="FFFFFF"/>
                          </a:solidFill>
                          <a:latin typeface="Poppins Light"/>
                        </a:rPr>
                        <a:t>100s of gigabytes of storage!</a:t>
                      </a:r>
                    </a:p>
                  </a:txBody>
                  <a:tcPr marL="0" marR="0" marT="0" marB="0" anchor="ctr">
                    <a:lnL w="0" cap="flat" cmpd="sng" algn="ctr">
                      <a:solidFill>
                        <a:srgbClr val="10B5BF"/>
                      </a:solidFill>
                      <a:prstDash val="solid"/>
                      <a:round/>
                      <a:headEnd type="none" w="med" len="med"/>
                      <a:tailEnd type="none" w="med" len="med"/>
                    </a:lnL>
                    <a:lnR w="0" cap="flat" cmpd="sng" algn="ctr">
                      <a:solidFill>
                        <a:srgbClr val="10B5BF"/>
                      </a:solidFill>
                      <a:prstDash val="solid"/>
                      <a:round/>
                      <a:headEnd type="none" w="med" len="med"/>
                      <a:tailEnd type="none" w="med" len="med"/>
                    </a:lnR>
                    <a:lnT w="19050" cap="flat" cmpd="sng" algn="ctr">
                      <a:solidFill>
                        <a:srgbClr val="10B5BF"/>
                      </a:solidFill>
                      <a:prstDash val="solid"/>
                      <a:round/>
                      <a:headEnd type="none" w="med" len="med"/>
                      <a:tailEnd type="none" w="med" len="med"/>
                    </a:lnT>
                    <a:lnB w="19050" cap="flat" cmpd="sng" algn="ctr">
                      <a:solidFill>
                        <a:srgbClr val="10B5B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4" name="Group 4"/>
          <p:cNvGrpSpPr/>
          <p:nvPr/>
        </p:nvGrpSpPr>
        <p:grpSpPr>
          <a:xfrm>
            <a:off x="427802" y="2392726"/>
            <a:ext cx="6375828" cy="6703745"/>
            <a:chOff x="0" y="0"/>
            <a:chExt cx="8501105" cy="8938326"/>
          </a:xfrm>
        </p:grpSpPr>
        <p:sp>
          <p:nvSpPr>
            <p:cNvPr id="5" name="TextBox 5"/>
            <p:cNvSpPr txBox="1"/>
            <p:nvPr/>
          </p:nvSpPr>
          <p:spPr>
            <a:xfrm>
              <a:off x="0" y="8170407"/>
              <a:ext cx="8501105" cy="767919"/>
            </a:xfrm>
            <a:prstGeom prst="rect">
              <a:avLst/>
            </a:prstGeom>
          </p:spPr>
          <p:txBody>
            <a:bodyPr lIns="0" tIns="0" rIns="0" bIns="0" rtlCol="0" anchor="t">
              <a:spAutoFit/>
            </a:bodyPr>
            <a:lstStyle/>
            <a:p>
              <a:pPr>
                <a:lnSpc>
                  <a:spcPts val="4534"/>
                </a:lnSpc>
              </a:pPr>
              <a:endParaRPr/>
            </a:p>
          </p:txBody>
        </p:sp>
        <p:sp>
          <p:nvSpPr>
            <p:cNvPr id="6" name="TextBox 6"/>
            <p:cNvSpPr txBox="1"/>
            <p:nvPr/>
          </p:nvSpPr>
          <p:spPr>
            <a:xfrm>
              <a:off x="0" y="9525"/>
              <a:ext cx="8501105" cy="7093727"/>
            </a:xfrm>
            <a:prstGeom prst="rect">
              <a:avLst/>
            </a:prstGeom>
          </p:spPr>
          <p:txBody>
            <a:bodyPr lIns="0" tIns="0" rIns="0" bIns="0" rtlCol="0" anchor="t">
              <a:spAutoFit/>
            </a:bodyPr>
            <a:lstStyle/>
            <a:p>
              <a:pPr>
                <a:lnSpc>
                  <a:spcPts val="10581"/>
                </a:lnSpc>
              </a:pPr>
              <a:r>
                <a:rPr lang="en-US" sz="8817">
                  <a:solidFill>
                    <a:srgbClr val="FFFFFF"/>
                  </a:solidFill>
                  <a:latin typeface="Poppins Medium Bold"/>
                </a:rPr>
                <a:t>WHAT DOES A COMPUTER DO?</a:t>
              </a:r>
            </a:p>
          </p:txBody>
        </p:sp>
      </p:grpSp>
      <p:sp>
        <p:nvSpPr>
          <p:cNvPr id="7" name="TextBox 7"/>
          <p:cNvSpPr txBox="1"/>
          <p:nvPr/>
        </p:nvSpPr>
        <p:spPr>
          <a:xfrm>
            <a:off x="9562996" y="2840996"/>
            <a:ext cx="4752618" cy="685800"/>
          </a:xfrm>
          <a:prstGeom prst="rect">
            <a:avLst/>
          </a:prstGeom>
        </p:spPr>
        <p:txBody>
          <a:bodyPr lIns="0" tIns="0" rIns="0" bIns="0" rtlCol="0" anchor="t">
            <a:spAutoFit/>
          </a:bodyPr>
          <a:lstStyle/>
          <a:p>
            <a:pPr algn="ctr">
              <a:lnSpc>
                <a:spcPts val="5449"/>
              </a:lnSpc>
              <a:spcBef>
                <a:spcPct val="0"/>
              </a:spcBef>
            </a:pPr>
            <a:r>
              <a:rPr lang="en-US" sz="4541">
                <a:solidFill>
                  <a:srgbClr val="FFFFFF"/>
                </a:solidFill>
                <a:latin typeface="Poppins Medium"/>
              </a:rPr>
              <a:t>Fundamentally: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509056" y="2249200"/>
            <a:ext cx="10964355" cy="2114550"/>
          </a:xfrm>
          <a:prstGeom prst="rect">
            <a:avLst/>
          </a:prstGeom>
        </p:spPr>
        <p:txBody>
          <a:bodyPr lIns="0" tIns="0" rIns="0" bIns="0" rtlCol="0" anchor="t">
            <a:spAutoFit/>
          </a:bodyPr>
          <a:lstStyle/>
          <a:p>
            <a:pPr>
              <a:lnSpc>
                <a:spcPts val="8400"/>
              </a:lnSpc>
            </a:pPr>
            <a:r>
              <a:rPr lang="en-US" sz="7000">
                <a:solidFill>
                  <a:srgbClr val="FFFFFF"/>
                </a:solidFill>
                <a:latin typeface="Poppins Medium Bold"/>
              </a:rPr>
              <a:t>Unique Nature of Computer Processors</a:t>
            </a:r>
          </a:p>
        </p:txBody>
      </p:sp>
      <p:sp>
        <p:nvSpPr>
          <p:cNvPr id="3" name="TextBox 3"/>
          <p:cNvSpPr txBox="1"/>
          <p:nvPr/>
        </p:nvSpPr>
        <p:spPr>
          <a:xfrm>
            <a:off x="1509056" y="4817622"/>
            <a:ext cx="10964355" cy="3589655"/>
          </a:xfrm>
          <a:prstGeom prst="rect">
            <a:avLst/>
          </a:prstGeom>
        </p:spPr>
        <p:txBody>
          <a:bodyPr lIns="0" tIns="0" rIns="0" bIns="0" rtlCol="0" anchor="t">
            <a:spAutoFit/>
          </a:bodyPr>
          <a:lstStyle/>
          <a:p>
            <a:pPr>
              <a:lnSpc>
                <a:spcPts val="3220"/>
              </a:lnSpc>
            </a:pPr>
            <a:r>
              <a:rPr lang="en-US" sz="2300">
                <a:solidFill>
                  <a:srgbClr val="FFFFFF"/>
                </a:solidFill>
                <a:latin typeface="Poppins Light"/>
              </a:rPr>
              <a:t>Unlike other electrical devices, such as light bulbs or motors, computer processors do not primarily produce light, heat, or motion.</a:t>
            </a:r>
          </a:p>
          <a:p>
            <a:pPr>
              <a:lnSpc>
                <a:spcPts val="3220"/>
              </a:lnSpc>
            </a:pPr>
            <a:endParaRPr lang="en-US" sz="2300">
              <a:solidFill>
                <a:srgbClr val="FFFFFF"/>
              </a:solidFill>
              <a:latin typeface="Poppins Light"/>
            </a:endParaRPr>
          </a:p>
          <a:p>
            <a:pPr>
              <a:lnSpc>
                <a:spcPts val="3220"/>
              </a:lnSpc>
            </a:pPr>
            <a:r>
              <a:rPr lang="en-US" sz="2300">
                <a:solidFill>
                  <a:srgbClr val="FFFFFF"/>
                </a:solidFill>
                <a:latin typeface="Poppins Light"/>
              </a:rPr>
              <a:t>Processors are made up of millions of transistors, which act as electronic switches, controlling the flow of electricity through the circuits.</a:t>
            </a:r>
          </a:p>
          <a:p>
            <a:pPr>
              <a:lnSpc>
                <a:spcPts val="3220"/>
              </a:lnSpc>
            </a:pPr>
            <a:endParaRPr lang="en-US" sz="2300">
              <a:solidFill>
                <a:srgbClr val="FFFFFF"/>
              </a:solidFill>
              <a:latin typeface="Poppins Light"/>
            </a:endParaRPr>
          </a:p>
          <a:p>
            <a:pPr>
              <a:lnSpc>
                <a:spcPts val="3220"/>
              </a:lnSpc>
            </a:pPr>
            <a:r>
              <a:rPr lang="en-US" sz="2300">
                <a:solidFill>
                  <a:srgbClr val="FFFFFF"/>
                </a:solidFill>
                <a:latin typeface="Poppins Light"/>
              </a:rPr>
              <a:t>Processors perform millions or even billions of calculations per second, resulting in significant heat production.</a:t>
            </a:r>
          </a:p>
          <a:p>
            <a:pPr>
              <a:lnSpc>
                <a:spcPts val="3220"/>
              </a:lnSpc>
            </a:pPr>
            <a:endParaRPr lang="en-US" sz="2300">
              <a:solidFill>
                <a:srgbClr val="FFFFFF"/>
              </a:solidFill>
              <a:latin typeface="Poppins Light"/>
            </a:endParaRPr>
          </a:p>
        </p:txBody>
      </p:sp>
      <p:pic>
        <p:nvPicPr>
          <p:cNvPr id="4" name="Picture 4"/>
          <p:cNvPicPr>
            <a:picLocks noChangeAspect="1"/>
          </p:cNvPicPr>
          <p:nvPr/>
        </p:nvPicPr>
        <p:blipFill>
          <a:blip r:embed="rId2"/>
          <a:srcRect/>
          <a:stretch>
            <a:fillRect/>
          </a:stretch>
        </p:blipFill>
        <p:spPr>
          <a:xfrm flipH="1" flipV="1">
            <a:off x="12865622" y="1028700"/>
            <a:ext cx="7641615" cy="5845836"/>
          </a:xfrm>
          <a:prstGeom prst="rect">
            <a:avLst/>
          </a:prstGeom>
        </p:spPr>
      </p:pic>
      <p:pic>
        <p:nvPicPr>
          <p:cNvPr id="5" name="Picture 5"/>
          <p:cNvPicPr>
            <a:picLocks noChangeAspect="1"/>
          </p:cNvPicPr>
          <p:nvPr/>
        </p:nvPicPr>
        <p:blipFill>
          <a:blip r:embed="rId3"/>
          <a:srcRect/>
          <a:stretch>
            <a:fillRect/>
          </a:stretch>
        </p:blipFill>
        <p:spPr>
          <a:xfrm>
            <a:off x="13581385" y="3951618"/>
            <a:ext cx="1343326" cy="4734190"/>
          </a:xfrm>
          <a:prstGeom prst="rect">
            <a:avLst/>
          </a:prstGeom>
        </p:spPr>
      </p:pic>
      <p:sp>
        <p:nvSpPr>
          <p:cNvPr id="6" name="TextBox 6"/>
          <p:cNvSpPr txBox="1"/>
          <p:nvPr/>
        </p:nvSpPr>
        <p:spPr>
          <a:xfrm>
            <a:off x="-220395" y="9267825"/>
            <a:ext cx="17680125" cy="476250"/>
          </a:xfrm>
          <a:prstGeom prst="rect">
            <a:avLst/>
          </a:prstGeom>
        </p:spPr>
        <p:txBody>
          <a:bodyPr lIns="0" tIns="0" rIns="0" bIns="0" rtlCol="0" anchor="t">
            <a:spAutoFit/>
          </a:bodyPr>
          <a:lstStyle/>
          <a:p>
            <a:pPr algn="ctr">
              <a:lnSpc>
                <a:spcPts val="3889"/>
              </a:lnSpc>
              <a:spcBef>
                <a:spcPct val="0"/>
              </a:spcBef>
            </a:pPr>
            <a:r>
              <a:rPr lang="en-US" sz="3241">
                <a:solidFill>
                  <a:srgbClr val="FFFFFF"/>
                </a:solidFill>
                <a:latin typeface="Poppins Medium Medium"/>
              </a:rPr>
              <a:t>More transistors = more clock cycles = more complicated instructions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421483" y="1968564"/>
            <a:ext cx="9445034" cy="6349871"/>
          </a:xfrm>
          <a:prstGeom prst="rect">
            <a:avLst/>
          </a:prstGeom>
        </p:spPr>
      </p:pic>
      <p:sp>
        <p:nvSpPr>
          <p:cNvPr id="3" name="TextBox 3"/>
          <p:cNvSpPr txBox="1"/>
          <p:nvPr/>
        </p:nvSpPr>
        <p:spPr>
          <a:xfrm>
            <a:off x="2738380" y="8584093"/>
            <a:ext cx="12526804" cy="476250"/>
          </a:xfrm>
          <a:prstGeom prst="rect">
            <a:avLst/>
          </a:prstGeom>
        </p:spPr>
        <p:txBody>
          <a:bodyPr lIns="0" tIns="0" rIns="0" bIns="0" rtlCol="0" anchor="t">
            <a:spAutoFit/>
          </a:bodyPr>
          <a:lstStyle/>
          <a:p>
            <a:pPr algn="ctr">
              <a:lnSpc>
                <a:spcPts val="3889"/>
              </a:lnSpc>
              <a:spcBef>
                <a:spcPct val="0"/>
              </a:spcBef>
            </a:pPr>
            <a:r>
              <a:rPr lang="en-US" sz="3241">
                <a:solidFill>
                  <a:srgbClr val="FFFFFF"/>
                </a:solidFill>
                <a:latin typeface="Poppins Medium"/>
              </a:rPr>
              <a:t>The number of transistors per chip doubles every 18 months</a:t>
            </a:r>
          </a:p>
        </p:txBody>
      </p:sp>
      <p:sp>
        <p:nvSpPr>
          <p:cNvPr id="4" name="TextBox 4"/>
          <p:cNvSpPr txBox="1"/>
          <p:nvPr/>
        </p:nvSpPr>
        <p:spPr>
          <a:xfrm>
            <a:off x="7115892" y="671512"/>
            <a:ext cx="5228508" cy="730969"/>
          </a:xfrm>
          <a:prstGeom prst="rect">
            <a:avLst/>
          </a:prstGeom>
        </p:spPr>
        <p:txBody>
          <a:bodyPr wrap="square" lIns="0" tIns="0" rIns="0" bIns="0" rtlCol="0" anchor="t">
            <a:spAutoFit/>
          </a:bodyPr>
          <a:lstStyle/>
          <a:p>
            <a:pPr>
              <a:lnSpc>
                <a:spcPts val="5689"/>
              </a:lnSpc>
              <a:spcBef>
                <a:spcPct val="0"/>
              </a:spcBef>
            </a:pPr>
            <a:r>
              <a:rPr lang="en-US" sz="4741" dirty="0">
                <a:solidFill>
                  <a:srgbClr val="FFFFFF"/>
                </a:solidFill>
                <a:latin typeface="Poppins Medium Bold"/>
              </a:rPr>
              <a:t>Moore’s Law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865"/>
          <a:stretch>
            <a:fillRect/>
          </a:stretch>
        </p:blipFill>
        <p:spPr>
          <a:xfrm>
            <a:off x="3360826" y="2169193"/>
            <a:ext cx="10949410" cy="5948615"/>
          </a:xfrm>
          <a:prstGeom prst="rect">
            <a:avLst/>
          </a:prstGeom>
        </p:spPr>
      </p:pic>
      <p:sp>
        <p:nvSpPr>
          <p:cNvPr id="3" name="TextBox 3"/>
          <p:cNvSpPr txBox="1"/>
          <p:nvPr/>
        </p:nvSpPr>
        <p:spPr>
          <a:xfrm>
            <a:off x="2544090" y="9024937"/>
            <a:ext cx="12582882" cy="476250"/>
          </a:xfrm>
          <a:prstGeom prst="rect">
            <a:avLst/>
          </a:prstGeom>
        </p:spPr>
        <p:txBody>
          <a:bodyPr lIns="0" tIns="0" rIns="0" bIns="0" rtlCol="0" anchor="t">
            <a:spAutoFit/>
          </a:bodyPr>
          <a:lstStyle/>
          <a:p>
            <a:pPr algn="ctr">
              <a:lnSpc>
                <a:spcPts val="3889"/>
              </a:lnSpc>
              <a:spcBef>
                <a:spcPct val="0"/>
              </a:spcBef>
            </a:pPr>
            <a:r>
              <a:rPr lang="en-US" sz="3241">
                <a:solidFill>
                  <a:srgbClr val="FFFFFF"/>
                </a:solidFill>
                <a:latin typeface="Poppins Medium"/>
              </a:rPr>
              <a:t>Multi-core processors necessary to keep chips from melting</a:t>
            </a:r>
          </a:p>
        </p:txBody>
      </p:sp>
      <p:sp>
        <p:nvSpPr>
          <p:cNvPr id="4" name="TextBox 4"/>
          <p:cNvSpPr txBox="1"/>
          <p:nvPr/>
        </p:nvSpPr>
        <p:spPr>
          <a:xfrm>
            <a:off x="6941106" y="831762"/>
            <a:ext cx="6089094" cy="730969"/>
          </a:xfrm>
          <a:prstGeom prst="rect">
            <a:avLst/>
          </a:prstGeom>
        </p:spPr>
        <p:txBody>
          <a:bodyPr wrap="square" lIns="0" tIns="0" rIns="0" bIns="0" rtlCol="0" anchor="t">
            <a:spAutoFit/>
          </a:bodyPr>
          <a:lstStyle/>
          <a:p>
            <a:pPr>
              <a:lnSpc>
                <a:spcPts val="5688"/>
              </a:lnSpc>
              <a:spcBef>
                <a:spcPct val="0"/>
              </a:spcBef>
            </a:pPr>
            <a:r>
              <a:rPr lang="en-US" sz="4740" dirty="0">
                <a:solidFill>
                  <a:srgbClr val="FFFFFF"/>
                </a:solidFill>
                <a:latin typeface="Poppins Medium Bold"/>
              </a:rPr>
              <a:t>Power Density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86591" y="1617167"/>
            <a:ext cx="13714817" cy="8098797"/>
          </a:xfrm>
          <a:prstGeom prst="rect">
            <a:avLst/>
          </a:prstGeom>
        </p:spPr>
      </p:pic>
      <p:sp>
        <p:nvSpPr>
          <p:cNvPr id="3" name="TextBox 3"/>
          <p:cNvSpPr txBox="1"/>
          <p:nvPr/>
        </p:nvSpPr>
        <p:spPr>
          <a:xfrm>
            <a:off x="2460784" y="482521"/>
            <a:ext cx="13366433" cy="714375"/>
          </a:xfrm>
          <a:prstGeom prst="rect">
            <a:avLst/>
          </a:prstGeom>
        </p:spPr>
        <p:txBody>
          <a:bodyPr lIns="0" tIns="0" rIns="0" bIns="0" rtlCol="0" anchor="t">
            <a:spAutoFit/>
          </a:bodyPr>
          <a:lstStyle/>
          <a:p>
            <a:pPr algn="ctr">
              <a:lnSpc>
                <a:spcPts val="5640"/>
              </a:lnSpc>
              <a:spcBef>
                <a:spcPct val="0"/>
              </a:spcBef>
            </a:pPr>
            <a:r>
              <a:rPr lang="en-US" sz="4700">
                <a:solidFill>
                  <a:srgbClr val="FFFFFF"/>
                </a:solidFill>
                <a:latin typeface="Poppins Medium Bold"/>
              </a:rPr>
              <a:t>Fundamental Physical Limits of Computing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95271" y="2475779"/>
            <a:ext cx="8758211" cy="6782521"/>
          </a:xfrm>
          <a:prstGeom prst="rect">
            <a:avLst/>
          </a:prstGeom>
        </p:spPr>
      </p:pic>
      <p:pic>
        <p:nvPicPr>
          <p:cNvPr id="3" name="Picture 3"/>
          <p:cNvPicPr>
            <a:picLocks noChangeAspect="1"/>
          </p:cNvPicPr>
          <p:nvPr/>
        </p:nvPicPr>
        <p:blipFill>
          <a:blip r:embed="rId3"/>
          <a:srcRect/>
          <a:stretch>
            <a:fillRect/>
          </a:stretch>
        </p:blipFill>
        <p:spPr>
          <a:xfrm>
            <a:off x="10876503" y="2965554"/>
            <a:ext cx="5348053" cy="5802971"/>
          </a:xfrm>
          <a:prstGeom prst="rect">
            <a:avLst/>
          </a:prstGeom>
        </p:spPr>
      </p:pic>
      <p:sp>
        <p:nvSpPr>
          <p:cNvPr id="4" name="TextBox 4"/>
          <p:cNvSpPr txBox="1"/>
          <p:nvPr/>
        </p:nvSpPr>
        <p:spPr>
          <a:xfrm>
            <a:off x="926243" y="785812"/>
            <a:ext cx="8758211" cy="719428"/>
          </a:xfrm>
          <a:prstGeom prst="rect">
            <a:avLst/>
          </a:prstGeom>
        </p:spPr>
        <p:txBody>
          <a:bodyPr wrap="square" lIns="0" tIns="0" rIns="0" bIns="0" rtlCol="0" anchor="t">
            <a:spAutoFit/>
          </a:bodyPr>
          <a:lstStyle/>
          <a:p>
            <a:pPr>
              <a:lnSpc>
                <a:spcPts val="5640"/>
              </a:lnSpc>
              <a:spcBef>
                <a:spcPct val="0"/>
              </a:spcBef>
            </a:pPr>
            <a:r>
              <a:rPr lang="en-US" sz="4700" dirty="0">
                <a:solidFill>
                  <a:srgbClr val="FFFFFF"/>
                </a:solidFill>
                <a:latin typeface="Poppins Medium Bold"/>
              </a:rPr>
              <a:t>The Entropy problem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95834" y="2470416"/>
            <a:ext cx="8090639" cy="5346167"/>
          </a:xfrm>
          <a:prstGeom prst="rect">
            <a:avLst/>
          </a:prstGeom>
        </p:spPr>
      </p:pic>
      <p:pic>
        <p:nvPicPr>
          <p:cNvPr id="3" name="Picture 3"/>
          <p:cNvPicPr>
            <a:picLocks noChangeAspect="1"/>
          </p:cNvPicPr>
          <p:nvPr/>
        </p:nvPicPr>
        <p:blipFill>
          <a:blip r:embed="rId3"/>
          <a:srcRect/>
          <a:stretch>
            <a:fillRect/>
          </a:stretch>
        </p:blipFill>
        <p:spPr>
          <a:xfrm>
            <a:off x="9684955" y="2391416"/>
            <a:ext cx="8142840" cy="5425167"/>
          </a:xfrm>
          <a:prstGeom prst="rect">
            <a:avLst/>
          </a:prstGeom>
        </p:spPr>
      </p:pic>
      <p:sp>
        <p:nvSpPr>
          <p:cNvPr id="4" name="TextBox 4"/>
          <p:cNvSpPr txBox="1"/>
          <p:nvPr/>
        </p:nvSpPr>
        <p:spPr>
          <a:xfrm>
            <a:off x="926244" y="785812"/>
            <a:ext cx="6466642" cy="714375"/>
          </a:xfrm>
          <a:prstGeom prst="rect">
            <a:avLst/>
          </a:prstGeom>
        </p:spPr>
        <p:txBody>
          <a:bodyPr lIns="0" tIns="0" rIns="0" bIns="0" rtlCol="0" anchor="t">
            <a:spAutoFit/>
          </a:bodyPr>
          <a:lstStyle/>
          <a:p>
            <a:pPr algn="ctr">
              <a:lnSpc>
                <a:spcPts val="5640"/>
              </a:lnSpc>
              <a:spcBef>
                <a:spcPct val="0"/>
              </a:spcBef>
            </a:pPr>
            <a:r>
              <a:rPr lang="en-US" sz="4700">
                <a:solidFill>
                  <a:srgbClr val="FFFFFF"/>
                </a:solidFill>
                <a:latin typeface="Poppins Medium Bold"/>
              </a:rPr>
              <a:t>The Entropy problem</a:t>
            </a:r>
          </a:p>
        </p:txBody>
      </p:sp>
      <p:sp>
        <p:nvSpPr>
          <p:cNvPr id="5" name="TextBox 5"/>
          <p:cNvSpPr txBox="1"/>
          <p:nvPr/>
        </p:nvSpPr>
        <p:spPr>
          <a:xfrm>
            <a:off x="6214288" y="8371205"/>
            <a:ext cx="5859423"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Both are the same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78862" y="1922312"/>
            <a:ext cx="10943291" cy="6731329"/>
          </a:xfrm>
          <a:prstGeom prst="rect">
            <a:avLst/>
          </a:prstGeom>
        </p:spPr>
      </p:pic>
      <p:sp>
        <p:nvSpPr>
          <p:cNvPr id="3" name="TextBox 3"/>
          <p:cNvSpPr txBox="1"/>
          <p:nvPr/>
        </p:nvSpPr>
        <p:spPr>
          <a:xfrm>
            <a:off x="926244" y="785812"/>
            <a:ext cx="8979756" cy="719428"/>
          </a:xfrm>
          <a:prstGeom prst="rect">
            <a:avLst/>
          </a:prstGeom>
        </p:spPr>
        <p:txBody>
          <a:bodyPr wrap="square" lIns="0" tIns="0" rIns="0" bIns="0" rtlCol="0" anchor="t">
            <a:spAutoFit/>
          </a:bodyPr>
          <a:lstStyle/>
          <a:p>
            <a:pPr>
              <a:lnSpc>
                <a:spcPts val="5640"/>
              </a:lnSpc>
              <a:spcBef>
                <a:spcPct val="0"/>
              </a:spcBef>
            </a:pPr>
            <a:r>
              <a:rPr lang="en-US" sz="4700" dirty="0">
                <a:solidFill>
                  <a:srgbClr val="FFFFFF"/>
                </a:solidFill>
                <a:latin typeface="Poppins Medium Bold"/>
              </a:rPr>
              <a:t>The Entropy problem</a:t>
            </a:r>
          </a:p>
        </p:txBody>
      </p:sp>
      <p:grpSp>
        <p:nvGrpSpPr>
          <p:cNvPr id="4" name="Group 4"/>
          <p:cNvGrpSpPr/>
          <p:nvPr/>
        </p:nvGrpSpPr>
        <p:grpSpPr>
          <a:xfrm>
            <a:off x="15496096" y="4779169"/>
            <a:ext cx="1989653" cy="728662"/>
            <a:chOff x="0" y="0"/>
            <a:chExt cx="2652871" cy="971550"/>
          </a:xfrm>
        </p:grpSpPr>
        <p:sp>
          <p:nvSpPr>
            <p:cNvPr id="5" name="TextBox 5"/>
            <p:cNvSpPr txBox="1"/>
            <p:nvPr/>
          </p:nvSpPr>
          <p:spPr>
            <a:xfrm>
              <a:off x="0" y="9525"/>
              <a:ext cx="2652871" cy="638175"/>
            </a:xfrm>
            <a:prstGeom prst="rect">
              <a:avLst/>
            </a:prstGeom>
          </p:spPr>
          <p:txBody>
            <a:bodyPr lIns="0" tIns="0" rIns="0" bIns="0" rtlCol="0" anchor="t">
              <a:spAutoFit/>
            </a:bodyPr>
            <a:lstStyle/>
            <a:p>
              <a:pPr algn="ctr">
                <a:lnSpc>
                  <a:spcPts val="3889"/>
                </a:lnSpc>
                <a:spcBef>
                  <a:spcPct val="0"/>
                </a:spcBef>
              </a:pPr>
              <a:r>
                <a:rPr lang="en-US" sz="3241">
                  <a:solidFill>
                    <a:srgbClr val="FFFFFF"/>
                  </a:solidFill>
                  <a:latin typeface="Poppins Medium"/>
                </a:rPr>
                <a:t>K   LOG W</a:t>
              </a:r>
            </a:p>
          </p:txBody>
        </p:sp>
        <p:sp>
          <p:nvSpPr>
            <p:cNvPr id="6" name="TextBox 6"/>
            <p:cNvSpPr txBox="1"/>
            <p:nvPr/>
          </p:nvSpPr>
          <p:spPr>
            <a:xfrm>
              <a:off x="375519" y="333375"/>
              <a:ext cx="345916" cy="638175"/>
            </a:xfrm>
            <a:prstGeom prst="rect">
              <a:avLst/>
            </a:prstGeom>
          </p:spPr>
          <p:txBody>
            <a:bodyPr lIns="0" tIns="0" rIns="0" bIns="0" rtlCol="0" anchor="t">
              <a:spAutoFit/>
            </a:bodyPr>
            <a:lstStyle/>
            <a:p>
              <a:pPr algn="ctr">
                <a:lnSpc>
                  <a:spcPts val="3889"/>
                </a:lnSpc>
                <a:spcBef>
                  <a:spcPct val="0"/>
                </a:spcBef>
              </a:pPr>
              <a:r>
                <a:rPr lang="en-US" sz="3241">
                  <a:solidFill>
                    <a:srgbClr val="FFFFFF"/>
                  </a:solidFill>
                  <a:latin typeface="Poppins Medium"/>
                </a:rPr>
                <a:t>B</a:t>
              </a:r>
            </a:p>
          </p:txBody>
        </p:sp>
      </p:grpSp>
      <p:sp>
        <p:nvSpPr>
          <p:cNvPr id="7" name="TextBox 7"/>
          <p:cNvSpPr txBox="1"/>
          <p:nvPr/>
        </p:nvSpPr>
        <p:spPr>
          <a:xfrm>
            <a:off x="12518563" y="4754576"/>
            <a:ext cx="2977533" cy="577081"/>
          </a:xfrm>
          <a:prstGeom prst="rect">
            <a:avLst/>
          </a:prstGeom>
        </p:spPr>
        <p:txBody>
          <a:bodyPr wrap="square" lIns="0" tIns="0" rIns="0" bIns="0" rtlCol="0" anchor="t">
            <a:spAutoFit/>
          </a:bodyPr>
          <a:lstStyle/>
          <a:p>
            <a:pPr algn="ctr">
              <a:lnSpc>
                <a:spcPts val="4489"/>
              </a:lnSpc>
              <a:spcBef>
                <a:spcPct val="0"/>
              </a:spcBef>
            </a:pPr>
            <a:r>
              <a:rPr lang="en-US" sz="3741" dirty="0">
                <a:solidFill>
                  <a:srgbClr val="FFFFFF"/>
                </a:solidFill>
                <a:latin typeface="Poppins Medium"/>
              </a:rPr>
              <a:t>Entropy =</a:t>
            </a:r>
          </a:p>
        </p:txBody>
      </p:sp>
      <p:sp>
        <p:nvSpPr>
          <p:cNvPr id="8" name="TextBox 8"/>
          <p:cNvSpPr txBox="1"/>
          <p:nvPr/>
        </p:nvSpPr>
        <p:spPr>
          <a:xfrm>
            <a:off x="11864102" y="6295124"/>
            <a:ext cx="6423898" cy="828675"/>
          </a:xfrm>
          <a:prstGeom prst="rect">
            <a:avLst/>
          </a:prstGeom>
        </p:spPr>
        <p:txBody>
          <a:bodyPr lIns="0" tIns="0" rIns="0" bIns="0" rtlCol="0" anchor="t">
            <a:spAutoFit/>
          </a:bodyPr>
          <a:lstStyle/>
          <a:p>
            <a:pPr algn="ctr">
              <a:lnSpc>
                <a:spcPts val="3169"/>
              </a:lnSpc>
              <a:spcBef>
                <a:spcPct val="0"/>
              </a:spcBef>
            </a:pPr>
            <a:r>
              <a:rPr lang="en-US" sz="2641">
                <a:solidFill>
                  <a:srgbClr val="FFFFFF"/>
                </a:solidFill>
                <a:latin typeface="Poppins Medium"/>
              </a:rPr>
              <a:t>= 1.380649 x 10^-23 m^2 kg s^-2 k^-1</a:t>
            </a:r>
          </a:p>
          <a:p>
            <a:pPr algn="ctr">
              <a:lnSpc>
                <a:spcPts val="3409"/>
              </a:lnSpc>
              <a:spcBef>
                <a:spcPct val="0"/>
              </a:spcBef>
            </a:pPr>
            <a:r>
              <a:rPr lang="en-US" sz="2841">
                <a:solidFill>
                  <a:srgbClr val="FFFFFF"/>
                </a:solidFill>
                <a:latin typeface="Poppins Medium"/>
              </a:rPr>
              <a:t>W = number of states</a:t>
            </a:r>
          </a:p>
        </p:txBody>
      </p:sp>
      <p:grpSp>
        <p:nvGrpSpPr>
          <p:cNvPr id="9" name="Group 9"/>
          <p:cNvGrpSpPr/>
          <p:nvPr/>
        </p:nvGrpSpPr>
        <p:grpSpPr>
          <a:xfrm>
            <a:off x="11450728" y="6236373"/>
            <a:ext cx="1989653" cy="728662"/>
            <a:chOff x="0" y="0"/>
            <a:chExt cx="2652871" cy="971550"/>
          </a:xfrm>
        </p:grpSpPr>
        <p:sp>
          <p:nvSpPr>
            <p:cNvPr id="10" name="TextBox 10"/>
            <p:cNvSpPr txBox="1"/>
            <p:nvPr/>
          </p:nvSpPr>
          <p:spPr>
            <a:xfrm>
              <a:off x="0" y="9525"/>
              <a:ext cx="2652871" cy="638175"/>
            </a:xfrm>
            <a:prstGeom prst="rect">
              <a:avLst/>
            </a:prstGeom>
          </p:spPr>
          <p:txBody>
            <a:bodyPr lIns="0" tIns="0" rIns="0" bIns="0" rtlCol="0" anchor="t">
              <a:spAutoFit/>
            </a:bodyPr>
            <a:lstStyle/>
            <a:p>
              <a:pPr>
                <a:lnSpc>
                  <a:spcPts val="3889"/>
                </a:lnSpc>
                <a:spcBef>
                  <a:spcPct val="0"/>
                </a:spcBef>
              </a:pPr>
              <a:r>
                <a:rPr lang="en-US" sz="3241">
                  <a:solidFill>
                    <a:srgbClr val="FFFFFF"/>
                  </a:solidFill>
                  <a:latin typeface="Poppins Medium"/>
                </a:rPr>
                <a:t>K   </a:t>
              </a:r>
            </a:p>
          </p:txBody>
        </p:sp>
        <p:sp>
          <p:nvSpPr>
            <p:cNvPr id="11" name="TextBox 11"/>
            <p:cNvSpPr txBox="1"/>
            <p:nvPr/>
          </p:nvSpPr>
          <p:spPr>
            <a:xfrm>
              <a:off x="375519" y="333375"/>
              <a:ext cx="345916" cy="638175"/>
            </a:xfrm>
            <a:prstGeom prst="rect">
              <a:avLst/>
            </a:prstGeom>
          </p:spPr>
          <p:txBody>
            <a:bodyPr lIns="0" tIns="0" rIns="0" bIns="0" rtlCol="0" anchor="t">
              <a:spAutoFit/>
            </a:bodyPr>
            <a:lstStyle/>
            <a:p>
              <a:pPr algn="ctr">
                <a:lnSpc>
                  <a:spcPts val="3889"/>
                </a:lnSpc>
                <a:spcBef>
                  <a:spcPct val="0"/>
                </a:spcBef>
              </a:pPr>
              <a:r>
                <a:rPr lang="en-US" sz="3241">
                  <a:solidFill>
                    <a:srgbClr val="FFFFFF"/>
                  </a:solidFill>
                  <a:latin typeface="Poppins Medium"/>
                </a:rPr>
                <a:t>B</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453</Words>
  <Application>Microsoft Office PowerPoint</Application>
  <PresentationFormat>Custom</PresentationFormat>
  <Paragraphs>61</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Poppins Light</vt:lpstr>
      <vt:lpstr>Poppins Medium Bold</vt:lpstr>
      <vt:lpstr>Canva Sans Bold</vt:lpstr>
      <vt:lpstr>Open Sans Bold</vt:lpstr>
      <vt:lpstr>Poppins Medium Medium</vt:lpstr>
      <vt:lpstr>Poppins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3D Elements 5G Technology Presentation</dc:title>
  <dc:creator>Asus</dc:creator>
  <cp:lastModifiedBy>animeshchaudhri@outlook.com</cp:lastModifiedBy>
  <cp:revision>3</cp:revision>
  <dcterms:created xsi:type="dcterms:W3CDTF">2006-08-16T00:00:00Z</dcterms:created>
  <dcterms:modified xsi:type="dcterms:W3CDTF">2023-05-11T04:39:27Z</dcterms:modified>
  <dc:identifier>DAFifzzHRpI</dc:identifier>
</cp:coreProperties>
</file>